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31/03/2024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31/03/2024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31/03/2024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Iperparatiroidismo in pazienti candidati a chirurgia bariatrica: prevalenza e fattori associati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Caterina conte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Irccs </a:t>
            </a:r>
            <a:r>
              <a:rPr lang="it-IT" sz="2800" b="1" dirty="0" err="1">
                <a:solidFill>
                  <a:srgbClr val="FFC000"/>
                </a:solidFill>
              </a:rPr>
              <a:t>multimedica</a:t>
            </a:r>
            <a:r>
              <a:rPr lang="it-IT" sz="2800" b="1" dirty="0">
                <a:solidFill>
                  <a:srgbClr val="FFC000"/>
                </a:solidFill>
              </a:rPr>
              <a:t>, </a:t>
            </a:r>
            <a:r>
              <a:rPr lang="it-IT" sz="2800" b="1" dirty="0" err="1">
                <a:solidFill>
                  <a:srgbClr val="FFC000"/>
                </a:solidFill>
              </a:rPr>
              <a:t>milano</a:t>
            </a:r>
            <a:endParaRPr lang="it-IT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8ED35-2C10-B9D7-C722-BDCF0494B609}"/>
              </a:ext>
            </a:extLst>
          </p:cNvPr>
          <p:cNvSpPr txBox="1"/>
          <p:nvPr/>
        </p:nvSpPr>
        <p:spPr>
          <a:xfrm>
            <a:off x="203200" y="314960"/>
            <a:ext cx="10739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cs typeface="Arial" panose="020B0604020202020204" pitchFamily="34" charset="0"/>
              </a:rPr>
              <a:t>INTRODUZIONE</a:t>
            </a: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Ipovitaminosi D e iperparatiroidismo secondario sono possibili conseguenze della chirurgia bariatrica. Tuttavia, sono pochi i dati in letteratura sulla prevalenza dell’iperparatiroidismo nel periodo preoperatorio e sui fattori a esso associati.</a:t>
            </a:r>
          </a:p>
        </p:txBody>
      </p:sp>
      <p:pic>
        <p:nvPicPr>
          <p:cNvPr id="1026" name="Picture 2" descr="Parathyroid | Surgical Health Specialists">
            <a:extLst>
              <a:ext uri="{FF2B5EF4-FFF2-40B4-BE49-F238E27FC236}">
                <a16:creationId xmlns:a16="http://schemas.microsoft.com/office/drawing/2014/main" id="{FD62DAB6-938E-ADB2-CC7F-E3E446818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080" y="343258"/>
            <a:ext cx="1137920" cy="100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35DF58-454E-C172-2B02-E3744AA5DF39}"/>
              </a:ext>
            </a:extLst>
          </p:cNvPr>
          <p:cNvSpPr txBox="1"/>
          <p:nvPr/>
        </p:nvSpPr>
        <p:spPr>
          <a:xfrm>
            <a:off x="203200" y="1289953"/>
            <a:ext cx="11907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cs typeface="Arial" panose="020B0604020202020204" pitchFamily="34" charset="0"/>
              </a:rPr>
              <a:t>METODI</a:t>
            </a: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Studio osservazionale, retrospettivo. Sono stati inclusi tutti i pazienti candidati a chirurgia bariatrica nel periodo settembre 2023 – marzo 2024 in cui erano stati dosati i livelli di PTH. È stata calcolata la proporzione di pazienti con valori di PTH elevati (≥ 88 </a:t>
            </a:r>
            <a:r>
              <a:rPr lang="it-IT" sz="1600" dirty="0" err="1">
                <a:cs typeface="Arial" panose="020B0604020202020204" pitchFamily="34" charset="0"/>
              </a:rPr>
              <a:t>pg</a:t>
            </a:r>
            <a:r>
              <a:rPr lang="it-IT" sz="1600" dirty="0">
                <a:cs typeface="Arial" panose="020B0604020202020204" pitchFamily="34" charset="0"/>
              </a:rPr>
              <a:t>/</a:t>
            </a:r>
            <a:r>
              <a:rPr lang="it-IT" sz="1600" dirty="0" err="1">
                <a:cs typeface="Arial" panose="020B0604020202020204" pitchFamily="34" charset="0"/>
              </a:rPr>
              <a:t>mL</a:t>
            </a:r>
            <a:r>
              <a:rPr lang="it-IT" sz="1600" dirty="0">
                <a:cs typeface="Arial" panose="020B0604020202020204" pitchFamily="34" charset="0"/>
              </a:rPr>
              <a:t>), e sono state confrontate le caratteristiche dei pazienti con valori di PTH normali ed elevati.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4A8002-7436-12C8-994A-5966683575A3}"/>
              </a:ext>
            </a:extLst>
          </p:cNvPr>
          <p:cNvSpPr txBox="1"/>
          <p:nvPr/>
        </p:nvSpPr>
        <p:spPr>
          <a:xfrm>
            <a:off x="203200" y="2586603"/>
            <a:ext cx="88595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cs typeface="Arial" panose="020B0604020202020204" pitchFamily="34" charset="0"/>
              </a:rPr>
              <a:t>RISULTATI</a:t>
            </a: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Sono stati inclusi 60 pazienti candidati a chirurgia bariatrica (BMI 75%F, età 44,4±11,6 aa). Solamente il 15% dei pazienti aveva valori di 25(OH)vitamina D nei limiti (≥30 ng/</a:t>
            </a:r>
            <a:r>
              <a:rPr lang="it-IT" sz="1600" dirty="0" err="1">
                <a:cs typeface="Arial" panose="020B0604020202020204" pitchFamily="34" charset="0"/>
              </a:rPr>
              <a:t>mL</a:t>
            </a:r>
            <a:r>
              <a:rPr lang="it-IT" sz="1600" dirty="0">
                <a:cs typeface="Arial" panose="020B0604020202020204" pitchFamily="34" charset="0"/>
              </a:rPr>
              <a:t>), il 13,3% presentava insufficienza (20-30 ng/</a:t>
            </a:r>
            <a:r>
              <a:rPr lang="it-IT" sz="1600" dirty="0" err="1">
                <a:cs typeface="Arial" panose="020B0604020202020204" pitchFamily="34" charset="0"/>
              </a:rPr>
              <a:t>mL</a:t>
            </a:r>
            <a:r>
              <a:rPr lang="it-IT" sz="1600" dirty="0">
                <a:cs typeface="Arial" panose="020B0604020202020204" pitchFamily="34" charset="0"/>
              </a:rPr>
              <a:t>) e il 43,3% deficit (&lt;20 ng/</a:t>
            </a:r>
            <a:r>
              <a:rPr lang="it-IT" sz="1600" dirty="0" err="1">
                <a:cs typeface="Arial" panose="020B0604020202020204" pitchFamily="34" charset="0"/>
              </a:rPr>
              <a:t>mL</a:t>
            </a:r>
            <a:r>
              <a:rPr lang="it-IT" sz="1600" dirty="0"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La percentuale di partecipanti con valori di PTH elevati era 16,7%.  </a:t>
            </a:r>
          </a:p>
          <a:p>
            <a:pPr algn="just"/>
            <a:endParaRPr lang="it-IT" sz="1600" dirty="0">
              <a:cs typeface="Arial" panose="020B0604020202020204" pitchFamily="34" charset="0"/>
            </a:endParaRP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Confrontando i pazienti con valori normali (n=50) o elevati (n=10) di PTH (Figura), non vi erano differenze significative in termini di sesso (F, 78% vs 60%, p=0,250), 25(OH)</a:t>
            </a:r>
            <a:r>
              <a:rPr lang="it-IT" sz="1600" dirty="0" err="1">
                <a:cs typeface="Arial" panose="020B0604020202020204" pitchFamily="34" charset="0"/>
              </a:rPr>
              <a:t>vit</a:t>
            </a:r>
            <a:r>
              <a:rPr lang="it-IT" sz="1600" dirty="0">
                <a:cs typeface="Arial" panose="020B0604020202020204" pitchFamily="34" charset="0"/>
              </a:rPr>
              <a:t>. D (p=0,664) e BMI (p=0,488), mentre l’età era significativamente maggiore nel gruppo con valori di PTH elevati (p=0,006). </a:t>
            </a: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Tutti i pazienti con valori di PTH elevati presentavano insufficienza o deficit di 25(OH)</a:t>
            </a:r>
            <a:r>
              <a:rPr lang="it-IT" sz="1600" dirty="0" err="1">
                <a:cs typeface="Arial" panose="020B0604020202020204" pitchFamily="34" charset="0"/>
              </a:rPr>
              <a:t>vit</a:t>
            </a:r>
            <a:r>
              <a:rPr lang="it-IT" sz="1600" dirty="0">
                <a:cs typeface="Arial" panose="020B0604020202020204" pitchFamily="34" charset="0"/>
              </a:rPr>
              <a:t>. D, ma non vi era una correlazione significativa tra valori di PTH e 25(OH)</a:t>
            </a:r>
            <a:r>
              <a:rPr lang="it-IT" sz="1600" dirty="0" err="1">
                <a:cs typeface="Arial" panose="020B0604020202020204" pitchFamily="34" charset="0"/>
              </a:rPr>
              <a:t>vit</a:t>
            </a:r>
            <a:r>
              <a:rPr lang="it-IT" sz="1600" dirty="0">
                <a:cs typeface="Arial" panose="020B0604020202020204" pitchFamily="34" charset="0"/>
              </a:rPr>
              <a:t>. D nell’intera coorte.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C88F6A-1817-A9C2-6DA1-130F04A7C757}"/>
              </a:ext>
            </a:extLst>
          </p:cNvPr>
          <p:cNvSpPr txBox="1"/>
          <p:nvPr/>
        </p:nvSpPr>
        <p:spPr>
          <a:xfrm>
            <a:off x="203200" y="5696426"/>
            <a:ext cx="11907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cs typeface="Arial" panose="020B0604020202020204" pitchFamily="34" charset="0"/>
              </a:rPr>
              <a:t>CONCLUSIONI</a:t>
            </a:r>
          </a:p>
          <a:p>
            <a:pPr algn="just"/>
            <a:r>
              <a:rPr lang="it-IT" sz="1600" dirty="0">
                <a:cs typeface="Arial" panose="020B0604020202020204" pitchFamily="34" charset="0"/>
              </a:rPr>
              <a:t>La proporzione di pazienti candidati a chirurgia bariatrica con valori di PTH elevati è rilevante, specie tra quelli con età più avanzata. L’iperparatiroidismo può avere effetti scheletrici ed extra-scheletrici negativi, pertanto andrebbe identificato, inquadrato e corretto già nel periodo preoperatorio.</a:t>
            </a: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8DC669BB-6AC2-1058-3E9C-A29BB3E1F83F}"/>
              </a:ext>
            </a:extLst>
          </p:cNvPr>
          <p:cNvGrpSpPr/>
          <p:nvPr/>
        </p:nvGrpSpPr>
        <p:grpSpPr>
          <a:xfrm>
            <a:off x="9062720" y="2092653"/>
            <a:ext cx="2905760" cy="3906236"/>
            <a:chOff x="9062720" y="2092653"/>
            <a:chExt cx="2905760" cy="3906236"/>
          </a:xfrm>
        </p:grpSpPr>
        <p:pic>
          <p:nvPicPr>
            <p:cNvPr id="16" name="Immagine 15" descr="Immagine che contiene albero di Natale, schermata, luce&#10;&#10;Descrizione generata automaticamente">
              <a:extLst>
                <a:ext uri="{FF2B5EF4-FFF2-40B4-BE49-F238E27FC236}">
                  <a16:creationId xmlns:a16="http://schemas.microsoft.com/office/drawing/2014/main" id="{EC74F012-CB97-F0BF-9B4C-59BBFF769A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629"/>
            <a:stretch/>
          </p:blipFill>
          <p:spPr>
            <a:xfrm>
              <a:off x="9062720" y="2092653"/>
              <a:ext cx="1584960" cy="3906236"/>
            </a:xfrm>
            <a:prstGeom prst="rect">
              <a:avLst/>
            </a:prstGeom>
          </p:spPr>
        </p:pic>
        <p:pic>
          <p:nvPicPr>
            <p:cNvPr id="17" name="Immagine 16" descr="Immagine che contiene albero di Natale, schermata, luce&#10;&#10;Descrizione generata automaticamente">
              <a:extLst>
                <a:ext uri="{FF2B5EF4-FFF2-40B4-BE49-F238E27FC236}">
                  <a16:creationId xmlns:a16="http://schemas.microsoft.com/office/drawing/2014/main" id="{2F85B91F-1FA0-C63C-B112-30B37DA767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29" r="5372"/>
            <a:stretch/>
          </p:blipFill>
          <p:spPr>
            <a:xfrm>
              <a:off x="10611351" y="2092653"/>
              <a:ext cx="1357129" cy="3906236"/>
            </a:xfrm>
            <a:prstGeom prst="rect">
              <a:avLst/>
            </a:prstGeom>
          </p:spPr>
        </p:pic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B2C39C5A-0F26-A29D-FFE5-688B1E5BDF28}"/>
              </a:ext>
            </a:extLst>
          </p:cNvPr>
          <p:cNvSpPr/>
          <p:nvPr/>
        </p:nvSpPr>
        <p:spPr>
          <a:xfrm>
            <a:off x="9143999" y="2164079"/>
            <a:ext cx="2844801" cy="37490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923</TotalTime>
  <Words>368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RetrospectVTI</vt:lpstr>
      <vt:lpstr>Iperparatiroidismo in pazienti candidati a chirurgia bariatrica: prevalenza e fattori associati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Caterina</cp:lastModifiedBy>
  <cp:revision>20</cp:revision>
  <dcterms:created xsi:type="dcterms:W3CDTF">2022-02-27T17:36:31Z</dcterms:created>
  <dcterms:modified xsi:type="dcterms:W3CDTF">2024-04-01T07:12:03Z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